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>
        <p:scale>
          <a:sx n="107" d="100"/>
          <a:sy n="107" d="100"/>
        </p:scale>
        <p:origin x="128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396-2394-4E4D-A060-3F28A1CC2D5D}" type="datetimeFigureOut">
              <a:rPr lang="tr-TR" smtClean="0"/>
              <a:t>8.09.2021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3A2E-D8F9-46C7-A218-096D1C8AB8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04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396-2394-4E4D-A060-3F28A1CC2D5D}" type="datetimeFigureOut">
              <a:rPr lang="tr-TR" smtClean="0"/>
              <a:t>8.09.2021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3A2E-D8F9-46C7-A218-096D1C8AB8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81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396-2394-4E4D-A060-3F28A1CC2D5D}" type="datetimeFigureOut">
              <a:rPr lang="tr-TR" smtClean="0"/>
              <a:t>8.09.2021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3A2E-D8F9-46C7-A218-096D1C8AB8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18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396-2394-4E4D-A060-3F28A1CC2D5D}" type="datetimeFigureOut">
              <a:rPr lang="tr-TR" smtClean="0"/>
              <a:t>8.09.2021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3A2E-D8F9-46C7-A218-096D1C8AB8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50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396-2394-4E4D-A060-3F28A1CC2D5D}" type="datetimeFigureOut">
              <a:rPr lang="tr-TR" smtClean="0"/>
              <a:t>8.09.2021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3A2E-D8F9-46C7-A218-096D1C8AB8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7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396-2394-4E4D-A060-3F28A1CC2D5D}" type="datetimeFigureOut">
              <a:rPr lang="tr-TR" smtClean="0"/>
              <a:t>8.09.2021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3A2E-D8F9-46C7-A218-096D1C8AB8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6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396-2394-4E4D-A060-3F28A1CC2D5D}" type="datetimeFigureOut">
              <a:rPr lang="tr-TR" smtClean="0"/>
              <a:t>8.09.2021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3A2E-D8F9-46C7-A218-096D1C8AB8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9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396-2394-4E4D-A060-3F28A1CC2D5D}" type="datetimeFigureOut">
              <a:rPr lang="tr-TR" smtClean="0"/>
              <a:t>8.09.2021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3A2E-D8F9-46C7-A218-096D1C8AB8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52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396-2394-4E4D-A060-3F28A1CC2D5D}" type="datetimeFigureOut">
              <a:rPr lang="tr-TR" smtClean="0"/>
              <a:t>8.09.2021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3A2E-D8F9-46C7-A218-096D1C8AB8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19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396-2394-4E4D-A060-3F28A1CC2D5D}" type="datetimeFigureOut">
              <a:rPr lang="tr-TR" smtClean="0"/>
              <a:t>8.09.2021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3A2E-D8F9-46C7-A218-096D1C8AB8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02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C396-2394-4E4D-A060-3F28A1CC2D5D}" type="datetimeFigureOut">
              <a:rPr lang="tr-TR" smtClean="0"/>
              <a:t>8.09.2021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3A2E-D8F9-46C7-A218-096D1C8AB8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26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C396-2394-4E4D-A060-3F28A1CC2D5D}" type="datetimeFigureOut">
              <a:rPr lang="tr-TR" smtClean="0"/>
              <a:t>8.09.2021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3A2E-D8F9-46C7-A218-096D1C8AB8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559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C9B966-D094-E345-A57D-C4DF70D33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80161" y="2337844"/>
            <a:ext cx="9144000" cy="1648530"/>
          </a:xfrm>
        </p:spPr>
        <p:txBody>
          <a:bodyPr>
            <a:normAutofit/>
          </a:bodyPr>
          <a:lstStyle/>
          <a:p>
            <a:pPr algn="l"/>
            <a:r>
              <a:rPr lang="tr-TR" sz="4400" dirty="0">
                <a:solidFill>
                  <a:schemeClr val="accent1">
                    <a:lumMod val="75000"/>
                  </a:schemeClr>
                </a:solidFill>
              </a:rPr>
              <a:t>BAĞIŞIKLAMA MODÜLÜ </a:t>
            </a:r>
          </a:p>
          <a:p>
            <a:pPr algn="l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EĞİTİM PROGRAMININ AMAÇ VE ÖĞRENİM HEDEFLERİ </a:t>
            </a:r>
          </a:p>
          <a:p>
            <a:pPr algn="l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Aşı ile Önlenebilir Hastalıklar Daire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32509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48DC6C-34EF-3B4F-ACDD-E92C4E788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24201" y="1742497"/>
            <a:ext cx="7584869" cy="405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Katılımcılara senaryo anlatılır.</a:t>
            </a:r>
          </a:p>
          <a:p>
            <a:r>
              <a:rPr lang="tr-TR" sz="2400" dirty="0">
                <a:solidFill>
                  <a:schemeClr val="bg1"/>
                </a:solidFill>
              </a:rPr>
              <a:t>20 haftalık gebe olan Ayşe Hanım kontrol amacıyla göçmen sağlığı merkezine başvurur. Ayşe hanım daha önce hiç tetanos-difteri aşısı yaptırmamıştır. Ayşe hanımın aşılara karşı tereddüdü mevcuttur. Göçmen sağlığında çalışan sağlık personeli Ayşe hanımla difteri-tetanos ve diğer aşılar hakkında konuşurlar. Sonrasında grupla aşı tereddüdü olan kişilere yaklaşım konusunda tartışılır. 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Oyunlaştırma: 5 dakika 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Tartışma: 5 dakika</a:t>
            </a: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CA7826D4-5931-244A-827E-5E289D056A40}"/>
              </a:ext>
            </a:extLst>
          </p:cNvPr>
          <p:cNvSpPr txBox="1">
            <a:spLocks/>
          </p:cNvSpPr>
          <p:nvPr/>
        </p:nvSpPr>
        <p:spPr>
          <a:xfrm>
            <a:off x="646194" y="2140045"/>
            <a:ext cx="2738274" cy="307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tr-TR" sz="3200" dirty="0"/>
              <a:t>ROLE-PLAY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68E802-F80F-4943-A7BF-E66DBE89EE95}"/>
              </a:ext>
            </a:extLst>
          </p:cNvPr>
          <p:cNvSpPr/>
          <p:nvPr/>
        </p:nvSpPr>
        <p:spPr>
          <a:xfrm>
            <a:off x="622442" y="1700541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Aşı Modülü: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25398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280667-0DD2-6043-82AE-2C8B111AB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68238" y="1825625"/>
            <a:ext cx="7505206" cy="3945783"/>
          </a:xfrm>
        </p:spPr>
        <p:txBody>
          <a:bodyPr>
            <a:normAutofit lnSpcReduction="10000"/>
          </a:bodyPr>
          <a:lstStyle/>
          <a:p>
            <a:pPr lvl="0"/>
            <a:r>
              <a:rPr lang="tr-TR" dirty="0">
                <a:solidFill>
                  <a:schemeClr val="bg1"/>
                </a:solidFill>
              </a:rPr>
              <a:t>Bazı bulaşıcı hastalıklardan aşılar ile </a:t>
            </a:r>
            <a:r>
              <a:rPr lang="tr-TR" dirty="0" err="1">
                <a:solidFill>
                  <a:schemeClr val="bg1"/>
                </a:solidFill>
              </a:rPr>
              <a:t>korunulabilinir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Ülkemizde 13 hastalığa karşı aşılama yapılmaktadır.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Ülkemizde aşılama hizmetleri ücretsizdir.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Aşılanma durumu bilinmeyen veya eksik aşılı olan tüm gebelere </a:t>
            </a:r>
            <a:r>
              <a:rPr lang="tr-TR" dirty="0" err="1">
                <a:solidFill>
                  <a:schemeClr val="bg1"/>
                </a:solidFill>
              </a:rPr>
              <a:t>Td</a:t>
            </a:r>
            <a:r>
              <a:rPr lang="tr-TR" dirty="0">
                <a:solidFill>
                  <a:schemeClr val="bg1"/>
                </a:solidFill>
              </a:rPr>
              <a:t> aşısı önerilir. </a:t>
            </a:r>
          </a:p>
          <a:p>
            <a:r>
              <a:rPr lang="tr-TR" dirty="0" err="1">
                <a:solidFill>
                  <a:schemeClr val="bg1"/>
                </a:solidFill>
              </a:rPr>
              <a:t>Td</a:t>
            </a:r>
            <a:r>
              <a:rPr lang="tr-TR" dirty="0">
                <a:solidFill>
                  <a:schemeClr val="bg1"/>
                </a:solidFill>
              </a:rPr>
              <a:t> aşısı gebelere gebeliğin 4. ayından itibaren 4 hafta arayla en az 2 doz olarak yapılır.</a:t>
            </a: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0359B320-3EA1-2045-A0DB-AC71CE273602}"/>
              </a:ext>
            </a:extLst>
          </p:cNvPr>
          <p:cNvSpPr txBox="1">
            <a:spLocks/>
          </p:cNvSpPr>
          <p:nvPr/>
        </p:nvSpPr>
        <p:spPr>
          <a:xfrm>
            <a:off x="646194" y="2140045"/>
            <a:ext cx="2738274" cy="307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tr-TR" sz="3200" dirty="0"/>
              <a:t>ÖZET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76DC5-B63D-194B-8C65-0972909D8108}"/>
              </a:ext>
            </a:extLst>
          </p:cNvPr>
          <p:cNvSpPr/>
          <p:nvPr/>
        </p:nvSpPr>
        <p:spPr>
          <a:xfrm>
            <a:off x="622442" y="1700541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Aşı Modülü: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68584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85B321-A430-D54C-9615-008F3555E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56364" y="1825625"/>
            <a:ext cx="7197436" cy="3945783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r-TR" sz="3200" dirty="0">
                <a:solidFill>
                  <a:schemeClr val="bg1"/>
                </a:solidFill>
              </a:rPr>
              <a:t>Bebeklere gereksiz yere çok fazla aşı uygulanıyor. Sadece anne sütü bebeği korur.(Yanlış)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3200" dirty="0">
                <a:solidFill>
                  <a:schemeClr val="bg1"/>
                </a:solidFill>
              </a:rPr>
              <a:t>Bebeğe tek seferde birden fazla aşı yapılması bebeğe zarar vermez. (Doğru)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3200" dirty="0">
                <a:solidFill>
                  <a:schemeClr val="bg1"/>
                </a:solidFill>
              </a:rPr>
              <a:t>Aşıyla önlenebilir hastalıklar yaşamın bir parçasıdır. (Yanlış)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3200" dirty="0">
                <a:solidFill>
                  <a:schemeClr val="bg1"/>
                </a:solidFill>
              </a:rPr>
              <a:t>Aşılar ülkemizde ücretsiz olarak uygulanmaktadır. (Doğru)</a:t>
            </a: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5443A1AD-CEBA-264A-9E56-F20E2522CE9E}"/>
              </a:ext>
            </a:extLst>
          </p:cNvPr>
          <p:cNvSpPr txBox="1">
            <a:spLocks/>
          </p:cNvSpPr>
          <p:nvPr/>
        </p:nvSpPr>
        <p:spPr>
          <a:xfrm>
            <a:off x="646193" y="2140045"/>
            <a:ext cx="3070783" cy="307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tr-TR" sz="3200" dirty="0"/>
              <a:t>ÖLÇME</a:t>
            </a:r>
          </a:p>
          <a:p>
            <a:pPr>
              <a:spcBef>
                <a:spcPts val="1200"/>
              </a:spcBef>
            </a:pPr>
            <a:r>
              <a:rPr lang="tr-TR" sz="3200" dirty="0"/>
              <a:t>DEĞERLENDİRME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98D035-3C3D-3F41-95B7-D16FBCF552E3}"/>
              </a:ext>
            </a:extLst>
          </p:cNvPr>
          <p:cNvSpPr/>
          <p:nvPr/>
        </p:nvSpPr>
        <p:spPr>
          <a:xfrm>
            <a:off x="622442" y="1700541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Aşı Modülü: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85557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DA1A3D-A1D2-A244-B5EA-1D1932769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D9BDB2-3C49-E442-910C-200A6DDD4C0E}"/>
              </a:ext>
            </a:extLst>
          </p:cNvPr>
          <p:cNvSpPr txBox="1"/>
          <p:nvPr/>
        </p:nvSpPr>
        <p:spPr>
          <a:xfrm>
            <a:off x="5120640" y="3275646"/>
            <a:ext cx="399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3600" b="1" i="1" dirty="0">
                <a:solidFill>
                  <a:schemeClr val="bg1"/>
                </a:solidFill>
              </a:rPr>
              <a:t>Teşekkürler…</a:t>
            </a:r>
            <a:endParaRPr lang="tr-TR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8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E10EAC-88C6-B148-9255-4D1C12B08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5054" y="1758253"/>
            <a:ext cx="10515600" cy="817385"/>
          </a:xfrm>
        </p:spPr>
        <p:txBody>
          <a:bodyPr>
            <a:normAutofit/>
          </a:bodyPr>
          <a:lstStyle/>
          <a:p>
            <a:r>
              <a:rPr lang="tr-TR" sz="3600" dirty="0"/>
              <a:t>Aşı Modülü: 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5054" y="2575638"/>
            <a:ext cx="8768137" cy="2695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Geçici Koruma Altındaki nüfusun Ülkemizde; </a:t>
            </a:r>
          </a:p>
          <a:p>
            <a:r>
              <a:rPr lang="tr-TR" sz="2400" dirty="0"/>
              <a:t>Çocukluk Çağı (0-59 ay) ve </a:t>
            </a:r>
          </a:p>
          <a:p>
            <a:r>
              <a:rPr lang="tr-TR" sz="2400" dirty="0"/>
              <a:t>Doğurganlık çağındaki kadınların uygulanan aşılamalar konusunda,</a:t>
            </a:r>
          </a:p>
          <a:p>
            <a:pPr marL="0" indent="0">
              <a:buNone/>
            </a:pPr>
            <a:r>
              <a:rPr lang="tr-TR" sz="2400" dirty="0"/>
              <a:t> «Aşı </a:t>
            </a:r>
            <a:r>
              <a:rPr lang="tr-TR" sz="2400" dirty="0" err="1"/>
              <a:t>Takvimi»ni</a:t>
            </a:r>
            <a:r>
              <a:rPr lang="tr-TR" sz="2400" dirty="0"/>
              <a:t> öğrenmesinin önemi,</a:t>
            </a:r>
          </a:p>
          <a:p>
            <a:pPr marL="0" indent="0">
              <a:buNone/>
            </a:pPr>
            <a:r>
              <a:rPr lang="tr-TR" sz="2400" dirty="0"/>
              <a:t>bu konuda bilgi ve deneyim kazanması, kendini geliştirmesi.</a:t>
            </a:r>
          </a:p>
        </p:txBody>
      </p:sp>
    </p:spTree>
    <p:extLst>
      <p:ext uri="{BB962C8B-B14F-4D97-AF65-F5344CB8AC3E}">
        <p14:creationId xmlns:p14="http://schemas.microsoft.com/office/powerpoint/2010/main" val="77913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ED5964-9ABE-B643-91D0-A446403CC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2351" y="1684372"/>
            <a:ext cx="10515600" cy="617039"/>
          </a:xfrm>
        </p:spPr>
        <p:txBody>
          <a:bodyPr>
            <a:normAutofit/>
          </a:bodyPr>
          <a:lstStyle/>
          <a:p>
            <a:r>
              <a:rPr lang="tr-TR" sz="3600" dirty="0"/>
              <a:t>Aşı Modülü: KAZANIMLAR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2351" y="2301411"/>
            <a:ext cx="9873466" cy="348294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tr-TR" sz="2400" b="1" dirty="0"/>
              <a:t>                      Bu eğitim programının sonunda katılımcılar:</a:t>
            </a:r>
            <a:endParaRPr lang="tr-TR" sz="2400" dirty="0"/>
          </a:p>
          <a:p>
            <a:pPr lvl="0">
              <a:spcBef>
                <a:spcPts val="600"/>
              </a:spcBef>
            </a:pPr>
            <a:r>
              <a:rPr lang="tr-TR" sz="2000" dirty="0"/>
              <a:t>Aşı ile Önlenebilir Hastalıkların neler olduğunu sayabilmeli </a:t>
            </a:r>
          </a:p>
          <a:p>
            <a:pPr lvl="0">
              <a:spcBef>
                <a:spcPts val="600"/>
              </a:spcBef>
            </a:pPr>
            <a:r>
              <a:rPr lang="tr-TR" sz="2000" dirty="0"/>
              <a:t>Aşı ile Önlenebilir Hastalıklardan korunmanın önemini açıklayabilmeli,</a:t>
            </a:r>
          </a:p>
          <a:p>
            <a:pPr lvl="0">
              <a:spcBef>
                <a:spcPts val="600"/>
              </a:spcBef>
            </a:pPr>
            <a:r>
              <a:rPr lang="tr-TR" sz="2000" dirty="0"/>
              <a:t>0-59 ay arası çocuğunu veya çocuklarının aşılarını yaptırdığında çocukların sağlığını aşı ile önlenebilir hastalıklara karşı güvence altına aldığını idrak etmeli</a:t>
            </a:r>
          </a:p>
          <a:p>
            <a:pPr lvl="0">
              <a:spcBef>
                <a:spcPts val="600"/>
              </a:spcBef>
            </a:pPr>
            <a:r>
              <a:rPr lang="tr-TR" sz="2000" dirty="0"/>
              <a:t>Aşılar sayesinde aşı ile önlenebilir hastalıkların sayısında azalma olacağını ve salgınların ortaya çıkmayacağını tanımlayabilmeli</a:t>
            </a:r>
          </a:p>
          <a:p>
            <a:pPr lvl="0">
              <a:spcBef>
                <a:spcPts val="600"/>
              </a:spcBef>
            </a:pPr>
            <a:r>
              <a:rPr lang="tr-TR" sz="2000" dirty="0"/>
              <a:t>Aşı uygulamaları sayesinde bazı hastalıkların kontrol altına alınabildiğini ve dünyada görülmediğini söyleyebilmeli</a:t>
            </a:r>
          </a:p>
          <a:p>
            <a:pPr lvl="0">
              <a:spcBef>
                <a:spcPts val="600"/>
              </a:spcBef>
            </a:pPr>
            <a:r>
              <a:rPr lang="tr-TR" sz="2000" dirty="0"/>
              <a:t>Doğurganlık çağı kadınlarda Tetanos-Difteri aşılamasının önemsemeli</a:t>
            </a:r>
          </a:p>
          <a:p>
            <a:pPr>
              <a:spcBef>
                <a:spcPts val="600"/>
              </a:spcBef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5056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8B0517-AB5D-F045-B23F-7A3E1B02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2442" y="2389427"/>
            <a:ext cx="2983787" cy="232768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sz="3200" dirty="0"/>
              <a:t>SÜRE / YÖNTEM ve TEKNİK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12458" y="2389427"/>
            <a:ext cx="4664468" cy="2860667"/>
          </a:xfrm>
        </p:spPr>
        <p:txBody>
          <a:bodyPr>
            <a:normAutofit/>
          </a:bodyPr>
          <a:lstStyle/>
          <a:p>
            <a:r>
              <a:rPr lang="tr-TR" sz="2400" b="1" dirty="0"/>
              <a:t>SÜRE: </a:t>
            </a:r>
            <a:r>
              <a:rPr lang="tr-TR" sz="2400" dirty="0"/>
              <a:t>20 Dakika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b="1" dirty="0"/>
              <a:t>YÖNTEM/TEKNİK</a:t>
            </a:r>
            <a:endParaRPr lang="tr-TR" sz="2400" dirty="0"/>
          </a:p>
          <a:p>
            <a:r>
              <a:rPr lang="tr-TR" sz="2400" dirty="0"/>
              <a:t>Görsel araçlarla anlatma </a:t>
            </a:r>
          </a:p>
          <a:p>
            <a:r>
              <a:rPr lang="tr-TR" sz="2400" dirty="0"/>
              <a:t>Soru/Cevap</a:t>
            </a:r>
          </a:p>
          <a:p>
            <a:r>
              <a:rPr lang="tr-TR" sz="2400" dirty="0"/>
              <a:t>Role-Play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7F84C-77BF-7142-BD3D-3C235E931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97" y="1492251"/>
            <a:ext cx="3050548" cy="42767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BB075A-8054-754E-9F01-7DCC064EBD1E}"/>
              </a:ext>
            </a:extLst>
          </p:cNvPr>
          <p:cNvSpPr/>
          <p:nvPr/>
        </p:nvSpPr>
        <p:spPr>
          <a:xfrm>
            <a:off x="622442" y="1700541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Aşı Modülü: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46285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CB5B23-B63E-214E-A052-7B13D40F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95898" y="2055813"/>
            <a:ext cx="7223166" cy="3221388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Flipchart</a:t>
            </a:r>
            <a:r>
              <a:rPr lang="tr-TR" dirty="0">
                <a:solidFill>
                  <a:schemeClr val="bg1"/>
                </a:solidFill>
              </a:rPr>
              <a:t>,</a:t>
            </a:r>
          </a:p>
          <a:p>
            <a:r>
              <a:rPr lang="tr-TR" dirty="0">
                <a:solidFill>
                  <a:schemeClr val="bg1"/>
                </a:solidFill>
              </a:rPr>
              <a:t>Board marker kalemler, </a:t>
            </a:r>
          </a:p>
          <a:p>
            <a:r>
              <a:rPr lang="tr-TR" dirty="0">
                <a:solidFill>
                  <a:schemeClr val="bg1"/>
                </a:solidFill>
              </a:rPr>
              <a:t>Kağıt bandı/hamur yapıştırıcı,  </a:t>
            </a:r>
          </a:p>
          <a:p>
            <a:r>
              <a:rPr lang="tr-TR" dirty="0">
                <a:solidFill>
                  <a:schemeClr val="bg1"/>
                </a:solidFill>
              </a:rPr>
              <a:t>Bilgilendirme afiş ve broşürleri, </a:t>
            </a:r>
          </a:p>
          <a:p>
            <a:r>
              <a:rPr lang="tr-TR" dirty="0">
                <a:solidFill>
                  <a:schemeClr val="bg1"/>
                </a:solidFill>
              </a:rPr>
              <a:t>Bilgisayar ve projeksiyon cihazı, </a:t>
            </a:r>
          </a:p>
          <a:p>
            <a:r>
              <a:rPr lang="tr-TR" dirty="0">
                <a:solidFill>
                  <a:schemeClr val="bg1"/>
                </a:solidFill>
              </a:rPr>
              <a:t>Katılımcı sayısı kadar; kalemler, not defterleri.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C1520630-852C-5041-85B4-E364B2D8F4E6}"/>
              </a:ext>
            </a:extLst>
          </p:cNvPr>
          <p:cNvSpPr txBox="1">
            <a:spLocks/>
          </p:cNvSpPr>
          <p:nvPr/>
        </p:nvSpPr>
        <p:spPr>
          <a:xfrm>
            <a:off x="622443" y="2389427"/>
            <a:ext cx="2797652" cy="232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/>
              <a:t>ARAÇ / GEREÇ ve MATERYAL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6BCBF8-D659-5E4A-AB60-4C8B1E086637}"/>
              </a:ext>
            </a:extLst>
          </p:cNvPr>
          <p:cNvSpPr/>
          <p:nvPr/>
        </p:nvSpPr>
        <p:spPr>
          <a:xfrm>
            <a:off x="622442" y="1700541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Aşı Modülü: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76266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D9AF49-B180-284A-8223-056955426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4482" y="1825625"/>
            <a:ext cx="7742713" cy="4351338"/>
          </a:xfrm>
        </p:spPr>
        <p:txBody>
          <a:bodyPr>
            <a:normAutofit lnSpcReduction="10000"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Eğiticiye not:</a:t>
            </a:r>
          </a:p>
          <a:p>
            <a:r>
              <a:rPr lang="tr-TR" sz="3200" dirty="0">
                <a:solidFill>
                  <a:schemeClr val="bg1"/>
                </a:solidFill>
              </a:rPr>
              <a:t> “Türkiye’de çocuklara hangi aşıların yapıldığını biliyor musunuz?” diye sorulur. Çocuğu olanlara en son hangi aşıyı yaptırdıkları sorulur.</a:t>
            </a:r>
          </a:p>
          <a:p>
            <a:endParaRPr lang="tr-T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3200" dirty="0">
                <a:solidFill>
                  <a:schemeClr val="bg1"/>
                </a:solidFill>
              </a:rPr>
              <a:t>-- Sonrasında; </a:t>
            </a:r>
            <a:r>
              <a:rPr lang="tr-TR" sz="3200" b="1" dirty="0">
                <a:solidFill>
                  <a:schemeClr val="bg1"/>
                </a:solidFill>
              </a:rPr>
              <a:t>«AŞI NEDİR?» sorusu yöneltilir ve açıklaması yapılır.</a:t>
            </a:r>
            <a:endParaRPr lang="tr-T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0F12DDC1-A059-4441-AD42-48F81728D0CF}"/>
              </a:ext>
            </a:extLst>
          </p:cNvPr>
          <p:cNvSpPr txBox="1">
            <a:spLocks/>
          </p:cNvSpPr>
          <p:nvPr/>
        </p:nvSpPr>
        <p:spPr>
          <a:xfrm>
            <a:off x="622443" y="2389427"/>
            <a:ext cx="2797652" cy="232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/>
              <a:t>ETKİLİ GİRİŞ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0CAF2-905A-434B-977A-78E3D16E6AD4}"/>
              </a:ext>
            </a:extLst>
          </p:cNvPr>
          <p:cNvSpPr/>
          <p:nvPr/>
        </p:nvSpPr>
        <p:spPr>
          <a:xfrm>
            <a:off x="622442" y="1700541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Aşı Modülü: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32625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B5465-4478-D04B-B75A-DF05F1E93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07D3B86F-02B2-2F44-9C2C-FE3CD5659CB1}"/>
              </a:ext>
            </a:extLst>
          </p:cNvPr>
          <p:cNvSpPr txBox="1">
            <a:spLocks/>
          </p:cNvSpPr>
          <p:nvPr/>
        </p:nvSpPr>
        <p:spPr>
          <a:xfrm>
            <a:off x="622443" y="2389427"/>
            <a:ext cx="2797652" cy="232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/>
              <a:t>SAĞLIK BAKANLIĞI</a:t>
            </a:r>
          </a:p>
          <a:p>
            <a:r>
              <a:rPr lang="tr-TR" sz="3200" dirty="0"/>
              <a:t>AŞI TAKVİMİ</a:t>
            </a:r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2B666415-05EB-9247-9D21-8772113CBD20}"/>
              </a:ext>
            </a:extLst>
          </p:cNvPr>
          <p:cNvSpPr txBox="1">
            <a:spLocks/>
          </p:cNvSpPr>
          <p:nvPr/>
        </p:nvSpPr>
        <p:spPr>
          <a:xfrm>
            <a:off x="9622608" y="1633034"/>
            <a:ext cx="2157714" cy="256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1050" b="1" dirty="0">
                <a:solidFill>
                  <a:schemeClr val="bg1"/>
                </a:solidFill>
                <a:latin typeface="+mn-lt"/>
              </a:rPr>
              <a:t>Hep-B: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Hepatit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B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Aşısı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en-US" sz="1050" b="1" dirty="0">
                <a:solidFill>
                  <a:schemeClr val="bg1"/>
                </a:solidFill>
                <a:latin typeface="+mn-lt"/>
              </a:rPr>
              <a:t>BCG: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Bacille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Calmette-Guerin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Aşısı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en-US" sz="1050" b="1" dirty="0">
                <a:solidFill>
                  <a:schemeClr val="bg1"/>
                </a:solidFill>
                <a:latin typeface="+mn-lt"/>
              </a:rPr>
              <a:t>KPA: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Konjuge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Pnömokok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Aşısı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en-US" sz="1050" b="1" dirty="0" err="1">
                <a:solidFill>
                  <a:schemeClr val="bg1"/>
                </a:solidFill>
                <a:latin typeface="+mn-lt"/>
              </a:rPr>
              <a:t>DaBT</a:t>
            </a:r>
            <a:r>
              <a:rPr lang="en-US" sz="1050" b="1" dirty="0">
                <a:solidFill>
                  <a:schemeClr val="bg1"/>
                </a:solidFill>
                <a:latin typeface="+mn-lt"/>
              </a:rPr>
              <a:t>-İ PA-Hib: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Difteri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aselüler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Boğmaca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Tetanoz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İnaktif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Polio,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Hemofilus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influenza tip b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Aşı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en-US" sz="1050" b="1" dirty="0">
                <a:solidFill>
                  <a:schemeClr val="bg1"/>
                </a:solidFill>
                <a:latin typeface="+mn-lt"/>
              </a:rPr>
              <a:t>OPA: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Oral Polio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Aşısı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en-US" sz="1050" b="1" dirty="0">
                <a:solidFill>
                  <a:schemeClr val="bg1"/>
                </a:solidFill>
                <a:latin typeface="+mn-lt"/>
              </a:rPr>
              <a:t>KKK: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Kızamık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Kızamıkcık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Kabakulak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Aşısı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en-US" sz="1050" b="1" dirty="0">
                <a:solidFill>
                  <a:schemeClr val="bg1"/>
                </a:solidFill>
                <a:latin typeface="+mn-lt"/>
              </a:rPr>
              <a:t>Hep-A: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Hepatit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Aşısı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en-US" sz="1050" b="1" dirty="0" err="1">
                <a:solidFill>
                  <a:schemeClr val="bg1"/>
                </a:solidFill>
                <a:latin typeface="+mn-lt"/>
              </a:rPr>
              <a:t>DaBT</a:t>
            </a:r>
            <a:r>
              <a:rPr lang="en-US" sz="1050" b="1" dirty="0">
                <a:solidFill>
                  <a:schemeClr val="bg1"/>
                </a:solidFill>
                <a:latin typeface="+mn-lt"/>
              </a:rPr>
              <a:t>-İ PA: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Difteri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aselüler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Bogmaca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Tetanoz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İnaktif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Polio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Aşısı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Dörtlü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Karma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Aşı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) </a:t>
            </a:r>
          </a:p>
          <a:p>
            <a:pPr>
              <a:spcBef>
                <a:spcPts val="600"/>
              </a:spcBef>
            </a:pPr>
            <a:r>
              <a:rPr lang="en-US" sz="1050" b="1" dirty="0">
                <a:solidFill>
                  <a:schemeClr val="bg1"/>
                </a:solidFill>
                <a:latin typeface="+mn-lt"/>
              </a:rPr>
              <a:t>Td: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Erişkin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Tipi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Difteri-Tetanoz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Aşısı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en-US" sz="1050" b="1" dirty="0">
                <a:solidFill>
                  <a:schemeClr val="bg1"/>
                </a:solidFill>
                <a:latin typeface="+mn-lt"/>
              </a:rPr>
              <a:t>R: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Rapel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1050" dirty="0" err="1">
                <a:solidFill>
                  <a:schemeClr val="bg1"/>
                </a:solidFill>
                <a:latin typeface="+mn-lt"/>
              </a:rPr>
              <a:t>Pekiştirme</a:t>
            </a:r>
            <a:r>
              <a:rPr lang="en-US" sz="1050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0733EE-9E3D-0B4D-8A36-7F50918B1D90}"/>
              </a:ext>
            </a:extLst>
          </p:cNvPr>
          <p:cNvSpPr/>
          <p:nvPr/>
        </p:nvSpPr>
        <p:spPr>
          <a:xfrm>
            <a:off x="9622608" y="4412457"/>
            <a:ext cx="2157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* I </a:t>
            </a:r>
            <a:r>
              <a:rPr lang="en-US" sz="900" i="1" dirty="0" err="1">
                <a:solidFill>
                  <a:schemeClr val="bg1"/>
                </a:solidFill>
              </a:rPr>
              <a:t>Temmuz</a:t>
            </a:r>
            <a:r>
              <a:rPr lang="en-US" sz="900" i="1" dirty="0">
                <a:solidFill>
                  <a:schemeClr val="bg1"/>
                </a:solidFill>
              </a:rPr>
              <a:t> 2016 </a:t>
            </a:r>
            <a:r>
              <a:rPr lang="en-US" sz="900" i="1" dirty="0" err="1">
                <a:solidFill>
                  <a:schemeClr val="bg1"/>
                </a:solidFill>
              </a:rPr>
              <a:t>tarihinde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doğanlardan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başlamak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üzere</a:t>
            </a:r>
            <a:r>
              <a:rPr lang="en-US" sz="900" i="1" dirty="0">
                <a:solidFill>
                  <a:schemeClr val="bg1"/>
                </a:solidFill>
              </a:rPr>
              <a:t>, 48. </a:t>
            </a:r>
            <a:r>
              <a:rPr lang="en-US" sz="900" i="1" dirty="0" err="1">
                <a:solidFill>
                  <a:schemeClr val="bg1"/>
                </a:solidFill>
              </a:rPr>
              <a:t>ayına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girmiş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olan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tüm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çocuklara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uygulanacaktır</a:t>
            </a:r>
            <a:r>
              <a:rPr lang="en-US" sz="900" i="1" dirty="0">
                <a:solidFill>
                  <a:schemeClr val="bg1"/>
                </a:solidFill>
              </a:rPr>
              <a:t>. 1 </a:t>
            </a:r>
            <a:r>
              <a:rPr lang="en-US" sz="900" i="1" dirty="0" err="1">
                <a:solidFill>
                  <a:schemeClr val="bg1"/>
                </a:solidFill>
              </a:rPr>
              <a:t>Temmuz</a:t>
            </a:r>
            <a:r>
              <a:rPr lang="en-US" sz="900" i="1" dirty="0">
                <a:solidFill>
                  <a:schemeClr val="bg1"/>
                </a:solidFill>
              </a:rPr>
              <a:t> 2016 </a:t>
            </a:r>
            <a:r>
              <a:rPr lang="en-US" sz="900" i="1" dirty="0" err="1">
                <a:solidFill>
                  <a:schemeClr val="bg1"/>
                </a:solidFill>
              </a:rPr>
              <a:t>tarihinden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önce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doğmuş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ve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halen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ilköğretime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başlamamış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olan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çocukların</a:t>
            </a:r>
            <a:r>
              <a:rPr lang="en-US" sz="900" i="1" dirty="0">
                <a:solidFill>
                  <a:schemeClr val="bg1"/>
                </a:solidFill>
              </a:rPr>
              <a:t> KKK </a:t>
            </a:r>
            <a:r>
              <a:rPr lang="en-US" sz="900" i="1" dirty="0" err="1">
                <a:solidFill>
                  <a:schemeClr val="bg1"/>
                </a:solidFill>
              </a:rPr>
              <a:t>ikinci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dozu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ve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DaBT</a:t>
            </a:r>
            <a:r>
              <a:rPr lang="en-US" sz="900" i="1" dirty="0">
                <a:solidFill>
                  <a:schemeClr val="bg1"/>
                </a:solidFill>
              </a:rPr>
              <a:t>-İPA </a:t>
            </a:r>
            <a:r>
              <a:rPr lang="en-US" sz="900" i="1" dirty="0" err="1">
                <a:solidFill>
                  <a:schemeClr val="bg1"/>
                </a:solidFill>
              </a:rPr>
              <a:t>aşısı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ise</a:t>
            </a:r>
            <a:r>
              <a:rPr lang="en-US" sz="900" i="1" dirty="0">
                <a:solidFill>
                  <a:schemeClr val="bg1"/>
                </a:solidFill>
              </a:rPr>
              <a:t> 2020-2021, 2021-2022 </a:t>
            </a:r>
            <a:r>
              <a:rPr lang="en-US" sz="900" i="1" dirty="0" err="1">
                <a:solidFill>
                  <a:schemeClr val="bg1"/>
                </a:solidFill>
              </a:rPr>
              <a:t>ve</a:t>
            </a:r>
            <a:r>
              <a:rPr lang="en-US" sz="900" i="1" dirty="0">
                <a:solidFill>
                  <a:schemeClr val="bg1"/>
                </a:solidFill>
              </a:rPr>
              <a:t> 2022-2023 </a:t>
            </a:r>
            <a:r>
              <a:rPr lang="en-US" sz="900" i="1" dirty="0" err="1">
                <a:solidFill>
                  <a:schemeClr val="bg1"/>
                </a:solidFill>
              </a:rPr>
              <a:t>eğitim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ve</a:t>
            </a:r>
            <a:endParaRPr lang="en-US" sz="900" dirty="0">
              <a:solidFill>
                <a:schemeClr val="bg1"/>
              </a:solidFill>
            </a:endParaRPr>
          </a:p>
          <a:p>
            <a:r>
              <a:rPr lang="en-US" sz="900" i="1" dirty="0" err="1">
                <a:solidFill>
                  <a:schemeClr val="bg1"/>
                </a:solidFill>
              </a:rPr>
              <a:t>öğretim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dönemlerinde</a:t>
            </a:r>
            <a:r>
              <a:rPr lang="en-US" sz="900" i="1" dirty="0">
                <a:solidFill>
                  <a:schemeClr val="bg1"/>
                </a:solidFill>
              </a:rPr>
              <a:t>, </a:t>
            </a:r>
            <a:r>
              <a:rPr lang="en-US" sz="900" i="1" dirty="0" err="1">
                <a:solidFill>
                  <a:schemeClr val="bg1"/>
                </a:solidFill>
              </a:rPr>
              <a:t>ilköğretim</a:t>
            </a:r>
            <a:r>
              <a:rPr lang="en-US" sz="900" i="1" dirty="0">
                <a:solidFill>
                  <a:schemeClr val="bg1"/>
                </a:solidFill>
              </a:rPr>
              <a:t> 1. </a:t>
            </a:r>
            <a:r>
              <a:rPr lang="en-US" sz="900" i="1" dirty="0" err="1">
                <a:solidFill>
                  <a:schemeClr val="bg1"/>
                </a:solidFill>
              </a:rPr>
              <a:t>sınıfta</a:t>
            </a:r>
            <a:r>
              <a:rPr lang="en-US" sz="900" i="1" dirty="0">
                <a:solidFill>
                  <a:schemeClr val="bg1"/>
                </a:solidFill>
              </a:rPr>
              <a:t>, </a:t>
            </a:r>
            <a:r>
              <a:rPr lang="en-US" sz="900" i="1" dirty="0" err="1">
                <a:solidFill>
                  <a:schemeClr val="bg1"/>
                </a:solidFill>
              </a:rPr>
              <a:t>okul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aşılamaları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şeklinde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uygulanacaktır</a:t>
            </a:r>
            <a:r>
              <a:rPr lang="en-US" sz="900" i="1" dirty="0">
                <a:solidFill>
                  <a:schemeClr val="bg1"/>
                </a:solidFill>
              </a:rPr>
              <a:t>.</a:t>
            </a:r>
            <a:endParaRPr lang="en-US" sz="900" dirty="0">
              <a:solidFill>
                <a:schemeClr val="bg1"/>
              </a:solidFill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023E57-1DD8-EE4F-B2B0-678518E53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03" y="1511134"/>
            <a:ext cx="5646240" cy="42602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54CBF8-801D-CE46-98CA-66B7F1A0BA47}"/>
              </a:ext>
            </a:extLst>
          </p:cNvPr>
          <p:cNvSpPr/>
          <p:nvPr/>
        </p:nvSpPr>
        <p:spPr>
          <a:xfrm>
            <a:off x="622442" y="1700541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Aşı Modülü: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1057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ADABE-0755-494B-98F8-1D7B82A0A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8928" y="2370828"/>
            <a:ext cx="3377540" cy="2783063"/>
          </a:xfrm>
        </p:spPr>
        <p:txBody>
          <a:bodyPr>
            <a:noAutofit/>
          </a:bodyPr>
          <a:lstStyle/>
          <a:p>
            <a:r>
              <a:rPr lang="tr-TR" sz="2400" dirty="0"/>
              <a:t>Hepatit-B</a:t>
            </a:r>
          </a:p>
          <a:p>
            <a:r>
              <a:rPr lang="tr-TR" sz="2400" dirty="0"/>
              <a:t>Difteri</a:t>
            </a:r>
          </a:p>
          <a:p>
            <a:r>
              <a:rPr lang="tr-TR" sz="2400" dirty="0"/>
              <a:t>Boğmaca</a:t>
            </a:r>
          </a:p>
          <a:p>
            <a:r>
              <a:rPr lang="tr-TR" sz="2400" dirty="0"/>
              <a:t>Tetanos</a:t>
            </a:r>
          </a:p>
          <a:p>
            <a:r>
              <a:rPr lang="tr-TR" sz="2400" dirty="0"/>
              <a:t>Çocuk Felci</a:t>
            </a:r>
          </a:p>
          <a:p>
            <a:r>
              <a:rPr lang="tr-TR" sz="2400" dirty="0" err="1"/>
              <a:t>Haemophylus</a:t>
            </a:r>
            <a:r>
              <a:rPr lang="tr-TR" sz="2400" dirty="0"/>
              <a:t> </a:t>
            </a:r>
            <a:r>
              <a:rPr lang="tr-TR" sz="2400" dirty="0" err="1"/>
              <a:t>Influenza</a:t>
            </a:r>
            <a:endParaRPr lang="tr-TR" sz="2400" dirty="0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454879DB-3700-204E-A7B9-950C344D2A79}"/>
              </a:ext>
            </a:extLst>
          </p:cNvPr>
          <p:cNvSpPr txBox="1">
            <a:spLocks/>
          </p:cNvSpPr>
          <p:nvPr/>
        </p:nvSpPr>
        <p:spPr>
          <a:xfrm>
            <a:off x="8189027" y="2370828"/>
            <a:ext cx="3377540" cy="2783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err="1"/>
              <a:t>Pnömokok</a:t>
            </a:r>
            <a:r>
              <a:rPr lang="tr-TR" sz="2400" dirty="0"/>
              <a:t> (Zatürre)</a:t>
            </a:r>
          </a:p>
          <a:p>
            <a:r>
              <a:rPr lang="tr-TR" sz="2400" dirty="0"/>
              <a:t>Kızamık</a:t>
            </a:r>
          </a:p>
          <a:p>
            <a:r>
              <a:rPr lang="tr-TR" sz="2400" dirty="0"/>
              <a:t>Kızamıkçık</a:t>
            </a:r>
          </a:p>
          <a:p>
            <a:r>
              <a:rPr lang="tr-TR" sz="2400" dirty="0"/>
              <a:t>Kabakulak</a:t>
            </a:r>
          </a:p>
          <a:p>
            <a:r>
              <a:rPr lang="tr-TR" sz="2400" dirty="0"/>
              <a:t>Suçiçeği</a:t>
            </a:r>
          </a:p>
          <a:p>
            <a:r>
              <a:rPr lang="tr-TR" sz="2400" dirty="0"/>
              <a:t>Hepatit-A</a:t>
            </a:r>
          </a:p>
        </p:txBody>
      </p:sp>
      <p:sp>
        <p:nvSpPr>
          <p:cNvPr id="8" name="Unvan 1">
            <a:extLst>
              <a:ext uri="{FF2B5EF4-FFF2-40B4-BE49-F238E27FC236}">
                <a16:creationId xmlns:a16="http://schemas.microsoft.com/office/drawing/2014/main" id="{03B28184-FFE0-304B-B369-9336BB4A4A6B}"/>
              </a:ext>
            </a:extLst>
          </p:cNvPr>
          <p:cNvSpPr txBox="1">
            <a:spLocks/>
          </p:cNvSpPr>
          <p:nvPr/>
        </p:nvSpPr>
        <p:spPr>
          <a:xfrm>
            <a:off x="622443" y="2389427"/>
            <a:ext cx="2797652" cy="232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/>
              <a:t>UYGULANAN AŞILAR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13887-3DAD-684F-8CAB-5B9002C7DC24}"/>
              </a:ext>
            </a:extLst>
          </p:cNvPr>
          <p:cNvSpPr/>
          <p:nvPr/>
        </p:nvSpPr>
        <p:spPr>
          <a:xfrm>
            <a:off x="622442" y="1700541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Aşı Modülü: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66416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62C3F3-D48D-7A43-987F-84A15188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81994" y="1825625"/>
            <a:ext cx="7267699" cy="395765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tr-TR" sz="2600" dirty="0">
                <a:solidFill>
                  <a:schemeClr val="bg1"/>
                </a:solidFill>
              </a:rPr>
              <a:t>Çocukluk çağında hiç aşılanmamış, aşılanma durumu bilinmeyen veya eksik aşılı olan tüm gebelere </a:t>
            </a:r>
            <a:r>
              <a:rPr lang="tr-TR" sz="2600" dirty="0" err="1">
                <a:solidFill>
                  <a:schemeClr val="bg1"/>
                </a:solidFill>
              </a:rPr>
              <a:t>Td</a:t>
            </a:r>
            <a:r>
              <a:rPr lang="tr-TR" sz="2600" dirty="0">
                <a:solidFill>
                  <a:schemeClr val="bg1"/>
                </a:solidFill>
              </a:rPr>
              <a:t> aşısı önerilir. </a:t>
            </a:r>
          </a:p>
          <a:p>
            <a:pPr>
              <a:spcBef>
                <a:spcPts val="600"/>
              </a:spcBef>
            </a:pPr>
            <a:r>
              <a:rPr lang="tr-TR" sz="2600" dirty="0">
                <a:solidFill>
                  <a:schemeClr val="bg1"/>
                </a:solidFill>
              </a:rPr>
              <a:t>Hiç aşılanmamış gebelerin gebeliklerinin 4. ayından itibaren 4 hafta arayla en az iki doz </a:t>
            </a:r>
            <a:r>
              <a:rPr lang="tr-TR" sz="2600" dirty="0" err="1">
                <a:solidFill>
                  <a:schemeClr val="bg1"/>
                </a:solidFill>
              </a:rPr>
              <a:t>Td</a:t>
            </a:r>
            <a:r>
              <a:rPr lang="tr-TR" sz="2600" dirty="0">
                <a:solidFill>
                  <a:schemeClr val="bg1"/>
                </a:solidFill>
              </a:rPr>
              <a:t> aşısı almaları sağlanmalıdır. İkinci doz doğumdan en az iki hafta önce tamamlanmalıdır.</a:t>
            </a:r>
          </a:p>
          <a:p>
            <a:pPr>
              <a:spcBef>
                <a:spcPts val="600"/>
              </a:spcBef>
            </a:pPr>
            <a:r>
              <a:rPr lang="tr-TR" sz="2600" dirty="0">
                <a:solidFill>
                  <a:schemeClr val="bg1"/>
                </a:solidFill>
              </a:rPr>
              <a:t>Temiz doğum şartlarının sağlanması ve bebeğin göbek bakımının doğru yapılması da önem kazanmaktadır.</a:t>
            </a:r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id="{8594BE91-41B5-8B45-8BD8-9C5C0DE3D3EE}"/>
              </a:ext>
            </a:extLst>
          </p:cNvPr>
          <p:cNvSpPr txBox="1">
            <a:spLocks/>
          </p:cNvSpPr>
          <p:nvPr/>
        </p:nvSpPr>
        <p:spPr>
          <a:xfrm>
            <a:off x="646194" y="2140045"/>
            <a:ext cx="2738274" cy="307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tr-TR" sz="3200" dirty="0"/>
              <a:t>DOĞURGANLIK ÇAĞINDAKİ KADINLARDA </a:t>
            </a:r>
            <a:r>
              <a:rPr lang="tr-TR" sz="3200" dirty="0" err="1"/>
              <a:t>Td</a:t>
            </a:r>
            <a:r>
              <a:rPr lang="tr-TR" sz="3200" dirty="0"/>
              <a:t> (Difteri-Tetanos) AŞILAMASI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1434E2-8F2C-0043-B1D6-7091C0D4FB82}"/>
              </a:ext>
            </a:extLst>
          </p:cNvPr>
          <p:cNvSpPr/>
          <p:nvPr/>
        </p:nvSpPr>
        <p:spPr>
          <a:xfrm>
            <a:off x="622442" y="1700541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Aşı Modülü: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485343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659</Words>
  <Application>Microsoft Macintosh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PowerPoint Presentation</vt:lpstr>
      <vt:lpstr>Aşı Modülü: AMAÇ</vt:lpstr>
      <vt:lpstr>Aşı Modülü: KAZANIMLAR</vt:lpstr>
      <vt:lpstr>SÜRE / YÖNTEM ve TEKNİK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BAĞIŞIKLAMA MODÜLÜ </dc:title>
  <dc:creator>Ümit Özdemirer</dc:creator>
  <cp:lastModifiedBy>Zinnur Vapur</cp:lastModifiedBy>
  <cp:revision>31</cp:revision>
  <dcterms:created xsi:type="dcterms:W3CDTF">2021-07-14T10:24:50Z</dcterms:created>
  <dcterms:modified xsi:type="dcterms:W3CDTF">2021-09-08T09:10:22Z</dcterms:modified>
</cp:coreProperties>
</file>